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4" r:id="rId2"/>
    <p:sldId id="265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422C-62E6-4789-B015-87EE6CF7CEE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AC91-971D-47DD-92F4-BC4379E2E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23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4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9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8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2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2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1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Сетка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8038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846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96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900119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66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81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5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39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0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78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20916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10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Сетка 1 Зелёный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750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10126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6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43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4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8808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Mean_absolute_erro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ot-mean-square_deviation" TargetMode="External"/><Relationship Id="rId5" Type="http://schemas.openxmlformats.org/officeDocument/2006/relationships/hyperlink" Target="https://en.wikipedia.org/wiki/Mean_squared_error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en.wikipedia.org/wiki/Mean_absolute_percentage_error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vanr2000/Homework/tree/master/Dipl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vanr2000/Homework/tree/master/Diplom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vanr2000/Homework/tree/master/Diplom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docs/quick_star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vanr2000/Homework/tree/master/Diplom" TargetMode="External"/><Relationship Id="rId5" Type="http://schemas.openxmlformats.org/officeDocument/2006/relationships/hyperlink" Target="https://unit8co.github.io/darts/index.html" TargetMode="External"/><Relationship Id="rId4" Type="http://schemas.openxmlformats.org/officeDocument/2006/relationships/hyperlink" Target="https://neuralprophet.com/html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095896" y="331597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4" name="Google Shape;874;p54"/>
          <p:cNvSpPr txBox="1"/>
          <p:nvPr/>
        </p:nvSpPr>
        <p:spPr>
          <a:xfrm>
            <a:off x="367900" y="326400"/>
            <a:ext cx="5728000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2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Прогнозирование индекса SP500 с помощью временных рядов</a:t>
            </a:r>
            <a:endParaRPr sz="1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Рябой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Обучающийся группы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DS-20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3D77F-020A-4552-A6B2-C45BC54B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6" y="328998"/>
            <a:ext cx="5605800" cy="56107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SARIMAX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637408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Так как после однократного дифференцирования ряд становится стационарным, устанавливаем значения дифференцирования для модели, как 1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остальных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выбор осуществляем на основании критерия информационной значимости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aic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)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Итоговые параметры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p=4, d=1, q=4, P=0, D=1, Q=1, s=12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74.979, MAPE: 1.637%, MSE: 7500.260, RMSE: 86.604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Судя по полученному графику точность достаточно низкая.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A2F23-44E1-43E1-8E69-B2E5F97C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3999431"/>
            <a:ext cx="4952636" cy="2295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CABE20-F22F-4ADB-AA6B-33942AE8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1257730"/>
            <a:ext cx="4952636" cy="2295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SARIMAX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SARIMAX </a:t>
            </a:r>
            <a:r>
              <a:rPr lang="ru-RU" sz="1400" dirty="0"/>
              <a:t>с окном</a:t>
            </a:r>
          </a:p>
        </p:txBody>
      </p:sp>
    </p:spTree>
    <p:extLst>
      <p:ext uri="{BB962C8B-B14F-4D97-AF65-F5344CB8AC3E}">
        <p14:creationId xmlns:p14="http://schemas.microsoft.com/office/powerpoint/2010/main" val="1848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получаем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changepoint_prior_scale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0.5,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seasonality_prior_scale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0.01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175.987, MAPE: 3.943%, MSE: 35157.875, RMSE: 187.504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Точность достаточно низкая если брать основной прогноз.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С учетом того, что модель не позволяет делать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дообучение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то предсказание делается с нуля каждый раз для нового периода.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PROPHET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PROPHET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90909-E495-4BB2-8434-3B2E466A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52637" cy="22848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C0B6-3C7C-410C-ABAB-0BA05370C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4" y="3996013"/>
            <a:ext cx="4952637" cy="22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71.031, MAPE: 1.557%, MSE: 7336.487, RMSE: 85.653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При этом результаты модели не стабильны на одних и тех же данных, и с одними и теми же параметрами разброс результата может быть в 2-4 раза.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A561-6E83-4FA7-9602-D2081DC5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78384" cy="22019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3D18E1-1C7B-4534-B262-851DD37B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4082325"/>
            <a:ext cx="4978384" cy="23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Darts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6E77CE9-4968-4342-951D-66A246BA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43"/>
              </p:ext>
            </p:extLst>
          </p:nvPr>
        </p:nvGraphicFramePr>
        <p:xfrm>
          <a:off x="6016239" y="897308"/>
          <a:ext cx="5913538" cy="47997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2150067486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1998197629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278561671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344396695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1617962099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6840748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83798693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Prophet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5,34%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66 396,90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257,68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11007268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96,07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11 753,72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108,42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4260072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Auto-ARIMA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85,16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9 328,67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14236682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Theta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96192804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4Theta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36536428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FFT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Fast Fourier Transform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198,65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4,26%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42 706,91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206,66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58350411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RNN-LSTM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96,45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2,15%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13 181,79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114,81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0442493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RNN-GRU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66,87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1,50%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5 973,83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77,29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18797197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Recurrent Neural Networks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65,32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1,49%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6 992,37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83,62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95620253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69,44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6 727,89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82,02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7356112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-GRU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134,55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3,05%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26 628,80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3232620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-LSTM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1,91%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10 426,31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1283828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generic_architecture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16 381,36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127,99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8573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15 763,60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125,55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99505800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TCN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Convolutional Network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15 269,87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123,57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9585955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703141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Transformer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89,39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12 810,15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05740190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216,86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4,66%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54 999,97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97010155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4667284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NaiveDrift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9 341,94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4209711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2,58%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17 896,53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133,78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67154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NaiveMean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2 259,74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50,77%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5 111 330,04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2 260,83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250340915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NaiveSeasonal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104,14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13 640,78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70487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0000" y="781727"/>
            <a:ext cx="558787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содержит в себе большое количество моделей, с возможностью их быстрой подготовки для обучения и предсказания. В рамках данной работы приведена, для сравнения результатов с моделями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функции для предсказания моделей, со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скалированием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для тех моделей, которым требуются масштабированные данные и без, для тех где не требуется масштабирование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 возможности осуществляем подбор параметров для моделей (возможности библиотеки не использовались в полной мере – в части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grid search)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и делаем оценку моделей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Судя по полученным оценкам наилучший результат при используемых параметрах дают Линейная регрессия,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TFT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и Экспоненциальное сглаживание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визуальной оценке полученных результатов, наиболее похожий график имеет 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Theta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но при этом надо урегулировать сдвиг вниз.</a:t>
            </a:r>
          </a:p>
        </p:txBody>
      </p:sp>
    </p:spTree>
    <p:extLst>
      <p:ext uri="{BB962C8B-B14F-4D97-AF65-F5344CB8AC3E}">
        <p14:creationId xmlns:p14="http://schemas.microsoft.com/office/powerpoint/2010/main" val="47035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59999" y="897308"/>
            <a:ext cx="114641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от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Facebook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обеспечивает высокую точность предсказания для индекса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S&amp;P 500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 сравнению с другими моделями, при этом обеспечивает достаточно высокую точность предсказания тренда (если оценивать визуально). Также содержит недостаток, невозможность использования «окна» в модели. Модель также предоставляет данные по верхнему и нижнему уровню коридора предсказания, что может увеличить вероятность предсказания.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 использованием окна, после подбора параметров обеспечила 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одну из наиболее высоких точностей предсказания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как по метрикам, так и визуально графику модели. При этом модель при одинаковых параметрах может выдавать результат отличающийся в 2-4 раза, что не гарантирует высокую точность предсказания при использовании для предсказания индексов или курсов акций.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i="1" dirty="0">
                <a:solidFill>
                  <a:srgbClr val="FF0000"/>
                </a:solidFill>
                <a:latin typeface="Proxima Nova"/>
                <a:sym typeface="Proxima Nova"/>
              </a:rPr>
              <a:t>Для улучшения результатов предсказания, требуется дополнительный подбор параметров модели, и уменьшение разброса предсказания, при итерациях.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SARIMAX с окном и подобранными параметрами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 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может обеспечить быструю подготовку различных моделей для предсказания, в том числе подбор наиболее подходящей модели с помощью ансамблей, и обработку, подготовку данных. Для использования также требуется подбор параметров для нужных моделей, что с учетом обучения моделей занимает длительное время. Наилучшие результаты, при подобранных параметрах дают результат хуже чем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Sarimax</a:t>
            </a: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результаты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3BE7D2E-4B6D-4BFB-A695-897962F54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87410"/>
              </p:ext>
            </p:extLst>
          </p:nvPr>
        </p:nvGraphicFramePr>
        <p:xfrm>
          <a:off x="367900" y="5298513"/>
          <a:ext cx="5913538" cy="7679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4122942208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2709668150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896418709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4161624093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2323798993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00124957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20548385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405086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00537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8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Задача димпломной работы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dirty="0">
                <a:latin typeface="-apple-system"/>
              </a:rPr>
              <a:t>Цель дипломной работы проанализировать возможность (точность) п</a:t>
            </a:r>
            <a:r>
              <a:rPr lang="ru-RU" sz="2000" b="0" i="0" dirty="0">
                <a:effectLst/>
                <a:latin typeface="-apple-system"/>
              </a:rPr>
              <a:t>редсказания стоимости индекса S&amp;P 500 на основании исторических данных, с помощью относительно новых библиотек</a:t>
            </a:r>
            <a:r>
              <a:rPr lang="en-US" sz="2000" dirty="0">
                <a:latin typeface="-apple-system"/>
              </a:rPr>
              <a:t> PROPHET </a:t>
            </a:r>
            <a:r>
              <a:rPr lang="ru-RU" sz="2000" dirty="0">
                <a:latin typeface="-apple-system"/>
              </a:rPr>
              <a:t>и </a:t>
            </a:r>
            <a:r>
              <a:rPr lang="en-US" sz="2000" dirty="0" err="1">
                <a:latin typeface="-apple-system"/>
              </a:rPr>
              <a:t>NeuralProphet</a:t>
            </a:r>
            <a:r>
              <a:rPr lang="ru-RU" sz="2000" b="0" i="0" dirty="0">
                <a:effectLst/>
                <a:latin typeface="-apple-system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000" b="1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1" i="0" dirty="0">
                <a:effectLst/>
                <a:latin typeface="-apple-system"/>
              </a:rPr>
              <a:t>Индекс S&amp;P 500 или Standard </a:t>
            </a:r>
            <a:r>
              <a:rPr lang="en-US" sz="2000" b="1" i="0" dirty="0">
                <a:effectLst/>
                <a:latin typeface="-apple-system"/>
              </a:rPr>
              <a:t>and</a:t>
            </a:r>
            <a:r>
              <a:rPr lang="ru-RU" sz="2000" b="1" i="0" dirty="0">
                <a:effectLst/>
                <a:latin typeface="-apple-system"/>
              </a:rPr>
              <a:t> </a:t>
            </a:r>
            <a:r>
              <a:rPr lang="ru-RU" sz="2000" b="1" i="0" dirty="0" err="1">
                <a:effectLst/>
                <a:latin typeface="-apple-system"/>
              </a:rPr>
              <a:t>Poor's</a:t>
            </a:r>
            <a:r>
              <a:rPr lang="ru-RU" sz="2000" b="1" i="0" dirty="0">
                <a:effectLst/>
                <a:latin typeface="-apple-system"/>
              </a:rPr>
              <a:t> 500</a:t>
            </a:r>
            <a:r>
              <a:rPr lang="ru-RU" sz="2000" b="0" i="0" dirty="0">
                <a:effectLst/>
                <a:latin typeface="-apple-system"/>
              </a:rPr>
              <a:t> - это индекс, состоящий из 500 акций из различных секторов экономики США, и индикатор акций США. Другими такими индексами являются Dow 30, NIFTY 50, </a:t>
            </a:r>
            <a:r>
              <a:rPr lang="ru-RU" sz="2000" b="0" i="0" dirty="0" err="1">
                <a:effectLst/>
                <a:latin typeface="-apple-system"/>
              </a:rPr>
              <a:t>Nikkei</a:t>
            </a:r>
            <a:r>
              <a:rPr lang="ru-RU" sz="2000" b="0" i="0" dirty="0">
                <a:effectLst/>
                <a:latin typeface="-apple-system"/>
              </a:rPr>
              <a:t> 225, РТС и т. д.</a:t>
            </a:r>
          </a:p>
          <a:p>
            <a:pPr defTabSz="609630">
              <a:buClr>
                <a:srgbClr val="000000"/>
              </a:buClr>
            </a:pPr>
            <a:endParaRPr lang="ru-RU" sz="2000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</a:rPr>
              <a:t>Цены на акции все время движутся вверх и вниз, и способность предсказывать их движение имеет огромный потенциал, для заработка на данном движении. С появлением больших вычислительных мощностей многие инвесторы пытаются применять различные модели машинного обучения для предсказания будущей стоимости биржевых инструментов. Для торговли на биржевых рынках на основании моделей машинного обучения создаются </a:t>
            </a:r>
            <a:r>
              <a:rPr lang="ru-RU" b="0" i="0" dirty="0" err="1">
                <a:effectLst/>
                <a:latin typeface="-apple-system"/>
              </a:rPr>
              <a:t>квантоментальные</a:t>
            </a:r>
            <a:r>
              <a:rPr lang="ru-RU" b="0" i="0" dirty="0">
                <a:effectLst/>
                <a:latin typeface="-apple-system"/>
              </a:rPr>
              <a:t> (квантовые) фонды, по разным оценкам объем такой торговли на 2017 год составляет от 1 до 1,5 трлн. долларов (1,5 трлн. по оценкам инвестиционного банка Morgan Stanley).</a:t>
            </a:r>
            <a:endParaRPr lang="ru-RU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рамках данной дипломной работы будут использоваться только методы предсказания временных рядов для задачи прогнозирования будущей стоимости данного индекса, на основании исторической дневной цены закрытия для индекса S&amp;P 500.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 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</a:rPr>
              <a:t>В качестве метрик качества предсказания временных рядов в рамках данной работы будут использоваться следующие:</a:t>
            </a: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  <a:hlinkClick r:id="rId3"/>
              </a:rPr>
              <a:t>MAE - Средняя абсолютная ошибка</a:t>
            </a:r>
            <a:endParaRPr lang="ru-RU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1400" b="0" i="0" dirty="0">
                <a:effectLst/>
                <a:latin typeface="-apple-system"/>
              </a:rPr>
              <a:t>Измеряется как сумма разниц между фактическим и прогнозным значением взятые по модулю разделенная на количество ошибок.</a:t>
            </a:r>
            <a:endParaRPr lang="en-US" sz="1400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Где N - количество ошибок,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фактическое значение,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Ytp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прогнозное значение.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4"/>
              </a:rPr>
              <a:t>MAPE - Средняя абсолютная ошибка в процентах 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разделенная на фактическое значение умноженное на 100% и деленное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5"/>
              </a:rPr>
              <a:t>MSE - Среднеквадратичная ошибка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возведенных в квадрат разделенная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6"/>
              </a:rPr>
              <a:t>RMSE - Квадратный корень из среднеквадратичной ошибки</a:t>
            </a:r>
            <a:endParaRPr lang="ru-RU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E38FD-9364-4022-B11D-07DD94088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00" y="2100058"/>
            <a:ext cx="2305372" cy="628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A9F1F-03D8-4834-AFAB-266BB48DE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0" y="3819599"/>
            <a:ext cx="2896004" cy="619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C3188-D75D-4C4E-90DE-53362795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4891349"/>
            <a:ext cx="2305372" cy="63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7DD8F-5F1E-45DC-B823-E382F75EB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721" y="5856198"/>
            <a:ext cx="165758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В сформированной задаче на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  <a:hlinkClick r:id="rId3"/>
              </a:rPr>
              <a:t>Kaggle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приведено базовое решение данной задачи, с помощью простой нейросети на базе LSTM при условии нормализации данных и использования окна исторических данных длинной 6 дней и окна предсказания 3 дня дает RMSE = 0,02-0,04. В базовом решении используется период 5-лет и при каждом построении происходит сдвиг периода на текущую дату, поэтому результаты могут различаться.</a:t>
            </a: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других решениях данной задачи используется SARIMA (RMSE=515.46) и усложненная LSTM, RNN (</a:t>
            </a:r>
            <a:r>
              <a:rPr lang="en-US" sz="2000" b="0" i="0" dirty="0">
                <a:effectLst/>
                <a:latin typeface="-apple-system"/>
              </a:rPr>
              <a:t>RMSE = </a:t>
            </a:r>
            <a:r>
              <a:rPr lang="ru-RU" sz="2000" b="0" i="0" dirty="0">
                <a:effectLst/>
                <a:latin typeface="-apple-system"/>
              </a:rPr>
              <a:t>72.35) на ненормализованных данных.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Для решения задачи предсказания временных рядов в настоящее время используются следующие основные методики \ подходы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: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Скользящее среднее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сглаживание, двойное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сглаживание. Метод </a:t>
            </a:r>
            <a:r>
              <a:rPr lang="ru-RU" sz="20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Хольта-Винтерса</a:t>
            </a: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ARMA, ARIMA, SARIMA, SARIMAX\ARIMAX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ARCH, GARCH, AGARCH, NAGARCH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 др.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Марковские модели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Рекуррентные нейронные сети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Линейная или логистическая регрессии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Существующие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85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82146-F60D-4D9D-BE74-D22CEB2B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661652"/>
            <a:ext cx="11467379" cy="2585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673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-apple-system"/>
              </a:rPr>
              <a:t>В качестве источника данных для анализа используются данные с сервиса Yahoo Finance загружаемые с помощью библиотеки </a:t>
            </a:r>
            <a:r>
              <a:rPr lang="ru-RU" sz="1600" b="0" i="0" dirty="0" err="1">
                <a:effectLst/>
                <a:latin typeface="-apple-system"/>
              </a:rPr>
              <a:t>pandas_datareader</a:t>
            </a:r>
            <a:r>
              <a:rPr lang="en-US" sz="1600" dirty="0">
                <a:latin typeface="-apple-system"/>
              </a:rPr>
              <a:t>. </a:t>
            </a:r>
            <a:r>
              <a:rPr lang="ru-RU" sz="1600" dirty="0">
                <a:latin typeface="-apple-system"/>
              </a:rPr>
              <a:t>Период данных для анализа фиксированный 01.01.2010 – 25.12.2021 г.</a:t>
            </a:r>
            <a:endParaRPr lang="ru-RU" sz="1600" b="0" i="0" dirty="0">
              <a:effectLst/>
              <a:latin typeface="-apple-system"/>
            </a:endParaRPr>
          </a:p>
          <a:p>
            <a:pPr algn="just"/>
            <a:endParaRPr lang="ru-RU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Загружаемые данные содержат следующую информацию:</a:t>
            </a:r>
          </a:p>
          <a:p>
            <a:pPr algn="just"/>
            <a:r>
              <a:rPr lang="ru-RU" sz="1600" b="0" i="0" dirty="0">
                <a:effectLst/>
                <a:latin typeface="-apple-system"/>
              </a:rPr>
              <a:t>Индекс - дата торговой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>
                <a:effectLst/>
                <a:latin typeface="-apple-system"/>
              </a:rPr>
              <a:t>High - максимальное значение индекса за торговую сессию,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Low</a:t>
            </a:r>
            <a:r>
              <a:rPr lang="ru-RU" sz="1600" b="0" i="0" dirty="0">
                <a:effectLst/>
                <a:latin typeface="-apple-system"/>
              </a:rPr>
              <a:t> - минимальное значение за торговую сессию, Open - стоимость при открытии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Close</a:t>
            </a:r>
            <a:r>
              <a:rPr lang="ru-RU" sz="1600" b="0" i="0" dirty="0">
                <a:effectLst/>
                <a:latin typeface="-apple-system"/>
              </a:rPr>
              <a:t> - стоимость при закрытии сессии (</a:t>
            </a:r>
            <a:r>
              <a:rPr lang="ru-RU" sz="1600" i="1" dirty="0">
                <a:solidFill>
                  <a:schemeClr val="bg2"/>
                </a:solidFill>
                <a:latin typeface="-apple-system"/>
              </a:rPr>
              <a:t>будет использоваться для предсказания</a:t>
            </a:r>
            <a:r>
              <a:rPr lang="ru-RU" sz="1600" dirty="0">
                <a:latin typeface="-apple-system"/>
              </a:rPr>
              <a:t>)</a:t>
            </a:r>
            <a:r>
              <a:rPr lang="ru-RU" sz="1600" b="0" i="0" dirty="0">
                <a:effectLst/>
                <a:latin typeface="-apple-system"/>
              </a:rPr>
              <a:t>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Volume</a:t>
            </a:r>
            <a:r>
              <a:rPr lang="ru-RU" sz="1600" b="0" i="0" dirty="0">
                <a:effectLst/>
                <a:latin typeface="-apple-system"/>
              </a:rPr>
              <a:t> - объем сделок в течении торговой сессии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en-US" sz="1600" dirty="0">
                <a:latin typeface="-apple-system"/>
              </a:rPr>
              <a:t>A</a:t>
            </a:r>
            <a:r>
              <a:rPr lang="ru-RU" sz="1600" b="0" i="0" dirty="0" err="1">
                <a:effectLst/>
                <a:latin typeface="-apple-system"/>
              </a:rPr>
              <a:t>djusted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closing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price</a:t>
            </a:r>
            <a:r>
              <a:rPr lang="ru-RU" sz="1600" b="0" i="0" dirty="0">
                <a:effectLst/>
                <a:latin typeface="-apple-system"/>
              </a:rPr>
              <a:t> - это расчетная корректировка цены закрытия.</a:t>
            </a:r>
            <a:endParaRPr lang="en-US" sz="1400" b="0" i="0" dirty="0">
              <a:effectLst/>
              <a:latin typeface="-apple-system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4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мира, так называемых событий «черного лебедя».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так как имеет выраженный тренд, не имеет стандартного </a:t>
            </a:r>
            <a:r>
              <a:rPr lang="ru-RU" sz="1600" dirty="0" err="1">
                <a:latin typeface="-apple-system"/>
              </a:rPr>
              <a:t>распрделения</a:t>
            </a:r>
            <a:r>
              <a:rPr lang="ru-RU" sz="1600" dirty="0">
                <a:latin typeface="-apple-system"/>
              </a:rPr>
              <a:t>, и это подтверждается тестом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. По результатам теста получаем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6767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мира, так называемых событий «черного лебедя».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так как имеет выраженный тренд, не имеет стандартного </a:t>
            </a:r>
            <a:r>
              <a:rPr lang="ru-RU" sz="1600" dirty="0" err="1">
                <a:latin typeface="-apple-system"/>
              </a:rPr>
              <a:t>распрделения</a:t>
            </a:r>
            <a:r>
              <a:rPr lang="ru-RU" sz="1600" dirty="0">
                <a:latin typeface="-apple-system"/>
              </a:rPr>
              <a:t>, и это подтверждается тестом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. По результатам теста получаем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45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Используемые методики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72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В рамках решения задачи будут использованы следующие библиотеки \ модели.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en-US" sz="1600" dirty="0">
                <a:latin typeface="Proxima Nova"/>
                <a:ea typeface="Proxima Nova"/>
                <a:cs typeface="Proxima Nova"/>
                <a:sym typeface="Proxima Nova"/>
              </a:rPr>
              <a:t>SARIMAX – 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стандартная модель из библиотеки </a:t>
            </a:r>
            <a:r>
              <a:rPr lang="en-US" sz="1600" dirty="0" err="1"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, для дополнительной к базовой модели валидации полученных решений</a:t>
            </a:r>
            <a:b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Модель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 соответствующей библиотеки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разработанной компанией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Facebook.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Недостаток модели невозможность использования местного контекста (окон для истории и предсказания), так как не возможно переобучать \ </a:t>
            </a:r>
            <a:r>
              <a:rPr lang="ru-RU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дообучать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модель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типовыми средствами, каждое новое обучение делается для нового объекта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https://facebook.github.io/prophet/docs/quick_start.html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новая модель основанная на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(финальная версия \ документация опубликованы 29.11.2021), но перенесенная на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PyTorch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и позволяющая использовать местный контекст - </a:t>
            </a:r>
            <a:r>
              <a:rPr lang="en-US" sz="160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https://neuralprophet.com/html/index.html</a:t>
            </a: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поддерживающая большое количество различных моделей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для предсказания временных рядов в том числе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Transformer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RNN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и др. -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  <a:hlinkClick r:id="rId5"/>
              </a:rPr>
              <a:t>https://unit8co.github.io/darts/index.html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6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7349802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2253</Words>
  <Application>Microsoft Office PowerPoint</Application>
  <PresentationFormat>Широкоэкранный</PresentationFormat>
  <Paragraphs>314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Proxima Nova</vt:lpstr>
      <vt:lpstr>Proxima Nova Semibold</vt:lpstr>
      <vt:lpstr>Var(--jp-code-font-family)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Р</dc:creator>
  <cp:lastModifiedBy>Иван Р</cp:lastModifiedBy>
  <cp:revision>22</cp:revision>
  <dcterms:created xsi:type="dcterms:W3CDTF">2022-01-09T13:30:28Z</dcterms:created>
  <dcterms:modified xsi:type="dcterms:W3CDTF">2022-01-13T18:50:15Z</dcterms:modified>
</cp:coreProperties>
</file>